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87" r:id="rId2"/>
    <p:sldId id="281" r:id="rId3"/>
    <p:sldId id="1509" r:id="rId4"/>
    <p:sldId id="1725" r:id="rId5"/>
    <p:sldId id="1726" r:id="rId6"/>
    <p:sldId id="1727" r:id="rId7"/>
    <p:sldId id="1728" r:id="rId8"/>
    <p:sldId id="1729" r:id="rId9"/>
    <p:sldId id="1730" r:id="rId10"/>
    <p:sldId id="467" r:id="rId11"/>
    <p:sldId id="1669" r:id="rId12"/>
    <p:sldId id="1719" r:id="rId13"/>
    <p:sldId id="1732" r:id="rId14"/>
    <p:sldId id="1720" r:id="rId15"/>
    <p:sldId id="532" r:id="rId16"/>
    <p:sldId id="1348" r:id="rId17"/>
    <p:sldId id="1536" r:id="rId18"/>
    <p:sldId id="1714" r:id="rId19"/>
    <p:sldId id="275" r:id="rId20"/>
    <p:sldId id="1573" r:id="rId21"/>
    <p:sldId id="1721" r:id="rId22"/>
    <p:sldId id="1737" r:id="rId2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a:srgbClr val="CC66FF"/>
    <a:srgbClr val="F4B183"/>
    <a:srgbClr val="FF6600"/>
    <a:srgbClr val="FF0066"/>
    <a:srgbClr val="3333FF"/>
    <a:srgbClr val="FECEF8"/>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28" autoAdjust="0"/>
    <p:restoredTop sz="93741" autoAdjust="0"/>
  </p:normalViewPr>
  <p:slideViewPr>
    <p:cSldViewPr snapToGrid="0">
      <p:cViewPr varScale="1">
        <p:scale>
          <a:sx n="74" d="100"/>
          <a:sy n="74" d="100"/>
        </p:scale>
        <p:origin x="71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12/04/2026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100FF-128F-BA92-4F6A-405E10DB328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CADB57F-815C-3F3A-AEC1-1230220A288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ADD5790-B7B6-CCC2-A38A-4A92E638CAC4}"/>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ADB31936-14BC-16BD-C311-2327BABD0776}"/>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3382340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76008-5C94-DCEC-940E-7E253A7730D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C769406-0C13-FDC0-B20B-7CC7E1B394A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A4FFB48-3FCE-E347-4D8D-4CC09672DD77}"/>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7E265D8C-502B-64AF-C93A-A5EC79947F19}"/>
              </a:ext>
            </a:extLst>
          </p:cNvPr>
          <p:cNvSpPr>
            <a:spLocks noGrp="1"/>
          </p:cNvSpPr>
          <p:nvPr>
            <p:ph type="sldNum" sz="quarter" idx="5"/>
          </p:nvPr>
        </p:nvSpPr>
        <p:spPr/>
        <p:txBody>
          <a:bodyPr/>
          <a:lstStyle/>
          <a:p>
            <a:fld id="{6346C204-3D0E-43E8-BBCD-7E99DCEB2462}" type="slidenum">
              <a:rPr lang="fr-FR" smtClean="0"/>
              <a:t>13</a:t>
            </a:fld>
            <a:endParaRPr lang="fr-FR"/>
          </a:p>
        </p:txBody>
      </p:sp>
    </p:spTree>
    <p:extLst>
      <p:ext uri="{BB962C8B-B14F-4D97-AF65-F5344CB8AC3E}">
        <p14:creationId xmlns:p14="http://schemas.microsoft.com/office/powerpoint/2010/main" val="4150879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57C553-580B-8F8B-9D69-378DCAE1434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33730AF-ABAD-9FCD-D67D-659D0CC7DA8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91456C8-182B-6650-DE5E-EFA919FAE1B7}"/>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A8125E74-2871-EF5B-B833-206A1DC1E281}"/>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13227373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4455A-6554-0034-6568-F0773E51583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8BE6A1B-E9F6-05B0-EFE8-CB063DEB6B9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94917C7-D05B-4301-88D7-CFB8540C0CA6}"/>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C33FB3CC-DE0D-E687-F18C-185C55CD636D}"/>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14402766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7F971-C71A-2EAD-CD78-A39E8DE9B6D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7BC33BF-16A1-C816-D5A1-B02762E975F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796DF6C-471B-A701-3C08-ED8247EF2E2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10254DE-5A87-0C8E-3851-82AB110485E5}"/>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1627111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30910-53BD-5357-2AF0-2B89BA2D550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7350FA9-98BF-7D48-A288-925FA8ADE37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94E9072-EDB3-18D0-4C67-00E203B35D52}"/>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6C6D0D9-6427-5FBA-CB6C-B2E19CF696B8}"/>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3208438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7C011-CDB3-B684-A56E-E328DC7149E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49D6284-3EA8-33E7-6171-499F61763C2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499C3E0-03DD-077A-1A0A-FA7749E896F2}"/>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B11E6532-AEF2-10B2-072C-74D4E5258973}"/>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2408945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2276D-DE75-B58A-C9EB-248CF29D0D7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700DE49-D2B8-0965-1222-940C665E1EB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01B64EA-1F99-30FD-6A5D-53DBC10FBBEB}"/>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457F042-999D-B49C-784F-06FEA4AE5420}"/>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3364487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AF698D-C9DD-9D3C-7D72-30857208DDB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9B43096-60D4-CD2D-A963-CCE625C66E5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AD38E41-8FE6-2F01-A478-AD0D57071858}"/>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61FD89A5-E201-91AE-A57C-2BA63166F3F5}"/>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3570462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064A3-385B-D55D-988A-E03E62DA304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C6FC320-4ED9-6DA9-5958-323202F9F30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BFC4B3B-7459-5288-335B-035D1920EC6B}"/>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3636B87C-6EC6-42A1-EB8C-18245F6B25FC}"/>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2015654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F91D4-CEAB-E2D4-567A-604E474366C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7D62F71-57AB-6045-B5B6-E6CDCD434C3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6790B94-569B-BE2B-4D9D-216E01370B82}"/>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63BE4928-C1B3-6F00-7030-DF156267F8DB}"/>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8303560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0DBDA-958F-4E57-A269-03D5384CF87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3643A5E-19CD-B4E0-A0E3-B04080BB117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6ACA46E-30BE-D136-CB5F-83BA374AE09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FED1C22-9BF0-2A4E-3F43-848FCEA8BDC8}"/>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6810665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C7389-F229-AD72-740E-1755D9271B5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FEAE6E-99BD-7EAD-1CE2-7CD80E62477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FAD2408-6026-4669-7C39-D2B0A5EB884C}"/>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900448A2-8CF8-C623-7CDF-B78B3D132AA1}"/>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838007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12/04/2026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12/04/2026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87</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584372"/>
            <a:ext cx="10417995" cy="584775"/>
          </a:xfrm>
          <a:prstGeom prst="rect">
            <a:avLst/>
          </a:prstGeom>
          <a:noFill/>
        </p:spPr>
        <p:txBody>
          <a:bodyPr wrap="square" rtlCol="0">
            <a:spAutoFit/>
          </a:bodyPr>
          <a:lstStyle/>
          <a:p>
            <a:pPr marL="457200" indent="-457200" algn="ctr">
              <a:buFont typeface="Wingdings" panose="05000000000000000000" pitchFamily="2" charset="2"/>
              <a:buChar char="è"/>
            </a:pPr>
            <a:r>
              <a:rPr lang="fr-FR" sz="3200" b="1" dirty="0">
                <a:solidFill>
                  <a:schemeClr val="bg1"/>
                </a:solidFill>
              </a:rPr>
              <a:t>Je connais les doubles et les moitiés.</a:t>
            </a:r>
          </a:p>
        </p:txBody>
      </p:sp>
    </p:spTree>
    <p:extLst>
      <p:ext uri="{BB962C8B-B14F-4D97-AF65-F5344CB8AC3E}">
        <p14:creationId xmlns:p14="http://schemas.microsoft.com/office/powerpoint/2010/main" val="4250113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C0C84-BD55-A9C5-BF89-3D384BB41256}"/>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530F670-29A5-A5BA-F284-F51F4D04F9D0}"/>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092C0755-6DA8-40B6-3C86-DC191C7048B8}"/>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10" name="Picture 2">
            <a:extLst>
              <a:ext uri="{FF2B5EF4-FFF2-40B4-BE49-F238E27FC236}">
                <a16:creationId xmlns:a16="http://schemas.microsoft.com/office/drawing/2014/main" id="{8FC24814-229E-47EA-1443-B4F322CB57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36984" y="271948"/>
            <a:ext cx="1231900" cy="1762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9" name="Image 8">
            <a:extLst>
              <a:ext uri="{FF2B5EF4-FFF2-40B4-BE49-F238E27FC236}">
                <a16:creationId xmlns:a16="http://schemas.microsoft.com/office/drawing/2014/main" id="{666263CF-98E6-B9D0-6B3A-8D32D9394E20}"/>
              </a:ext>
            </a:extLst>
          </p:cNvPr>
          <p:cNvPicPr>
            <a:picLocks noChangeAspect="1"/>
          </p:cNvPicPr>
          <p:nvPr/>
        </p:nvPicPr>
        <p:blipFill>
          <a:blip r:embed="rId4"/>
          <a:stretch>
            <a:fillRect/>
          </a:stretch>
        </p:blipFill>
        <p:spPr>
          <a:xfrm>
            <a:off x="260660" y="2274809"/>
            <a:ext cx="5605126" cy="3949345"/>
          </a:xfrm>
          <a:prstGeom prst="rect">
            <a:avLst/>
          </a:prstGeom>
        </p:spPr>
      </p:pic>
      <p:pic>
        <p:nvPicPr>
          <p:cNvPr id="12" name="Image 11">
            <a:extLst>
              <a:ext uri="{FF2B5EF4-FFF2-40B4-BE49-F238E27FC236}">
                <a16:creationId xmlns:a16="http://schemas.microsoft.com/office/drawing/2014/main" id="{965E9DE4-473C-FCCF-2F02-4164C697F67F}"/>
              </a:ext>
            </a:extLst>
          </p:cNvPr>
          <p:cNvPicPr>
            <a:picLocks noChangeAspect="1"/>
          </p:cNvPicPr>
          <p:nvPr/>
        </p:nvPicPr>
        <p:blipFill>
          <a:blip r:embed="rId5"/>
          <a:stretch>
            <a:fillRect/>
          </a:stretch>
        </p:blipFill>
        <p:spPr>
          <a:xfrm>
            <a:off x="6326215" y="2274809"/>
            <a:ext cx="5671800" cy="3949345"/>
          </a:xfrm>
          <a:prstGeom prst="rect">
            <a:avLst/>
          </a:prstGeom>
        </p:spPr>
      </p:pic>
      <p:pic>
        <p:nvPicPr>
          <p:cNvPr id="1026" name="Picture 2">
            <a:extLst>
              <a:ext uri="{FF2B5EF4-FFF2-40B4-BE49-F238E27FC236}">
                <a16:creationId xmlns:a16="http://schemas.microsoft.com/office/drawing/2014/main" id="{162285E1-88E4-81B9-FC8F-B3FC55E7DC2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246" y="271948"/>
            <a:ext cx="1230313" cy="17684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649535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75267-CF9D-E624-3D32-E63ADBECE6E7}"/>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965908EC-2AAB-E34A-9B47-2C3428E154A3}"/>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sp>
        <p:nvSpPr>
          <p:cNvPr id="5" name="Shape 105">
            <a:extLst>
              <a:ext uri="{FF2B5EF4-FFF2-40B4-BE49-F238E27FC236}">
                <a16:creationId xmlns:a16="http://schemas.microsoft.com/office/drawing/2014/main" id="{CB504246-6F0B-E4E2-A761-FBECF82BAD3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8" name="Rectangle 7">
            <a:extLst>
              <a:ext uri="{FF2B5EF4-FFF2-40B4-BE49-F238E27FC236}">
                <a16:creationId xmlns:a16="http://schemas.microsoft.com/office/drawing/2014/main" id="{3E530D99-C53A-BAF6-1E13-B25005C5E74F}"/>
              </a:ext>
            </a:extLst>
          </p:cNvPr>
          <p:cNvSpPr/>
          <p:nvPr/>
        </p:nvSpPr>
        <p:spPr>
          <a:xfrm>
            <a:off x="218209" y="5470223"/>
            <a:ext cx="914400" cy="9144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2">
            <a:extLst>
              <a:ext uri="{FF2B5EF4-FFF2-40B4-BE49-F238E27FC236}">
                <a16:creationId xmlns:a16="http://schemas.microsoft.com/office/drawing/2014/main" id="{5FDC748C-7442-AFAB-5138-4953B6DE44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503078"/>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 name="ZoneTexte 1">
            <a:extLst>
              <a:ext uri="{FF2B5EF4-FFF2-40B4-BE49-F238E27FC236}">
                <a16:creationId xmlns:a16="http://schemas.microsoft.com/office/drawing/2014/main" id="{E3D04AD5-149D-F898-4A7E-1547716A1410}"/>
              </a:ext>
            </a:extLst>
          </p:cNvPr>
          <p:cNvSpPr txBox="1"/>
          <p:nvPr/>
        </p:nvSpPr>
        <p:spPr>
          <a:xfrm>
            <a:off x="363689" y="1929195"/>
            <a:ext cx="5507174" cy="4154984"/>
          </a:xfrm>
          <a:prstGeom prst="rect">
            <a:avLst/>
          </a:prstGeom>
          <a:noFill/>
        </p:spPr>
        <p:txBody>
          <a:bodyPr wrap="square">
            <a:spAutoFit/>
          </a:bodyPr>
          <a:lstStyle/>
          <a:p>
            <a:r>
              <a:rPr lang="fr-FR" sz="4400" dirty="0"/>
              <a:t>Donne le double des nombres suivants : </a:t>
            </a:r>
          </a:p>
          <a:p>
            <a:r>
              <a:rPr lang="fr-FR" sz="4400" dirty="0"/>
              <a:t>		20</a:t>
            </a:r>
          </a:p>
          <a:p>
            <a:r>
              <a:rPr lang="fr-FR" sz="4400" dirty="0"/>
              <a:t>		40</a:t>
            </a:r>
          </a:p>
          <a:p>
            <a:r>
              <a:rPr lang="fr-FR" sz="4400" dirty="0"/>
              <a:t>		30 </a:t>
            </a:r>
          </a:p>
          <a:p>
            <a:r>
              <a:rPr lang="fr-FR" sz="4400" dirty="0"/>
              <a:t>		50 </a:t>
            </a:r>
          </a:p>
        </p:txBody>
      </p:sp>
      <p:sp>
        <p:nvSpPr>
          <p:cNvPr id="3" name="ZoneTexte 2">
            <a:extLst>
              <a:ext uri="{FF2B5EF4-FFF2-40B4-BE49-F238E27FC236}">
                <a16:creationId xmlns:a16="http://schemas.microsoft.com/office/drawing/2014/main" id="{7FFB744E-1755-6DE5-FE7B-E3805C968B6E}"/>
              </a:ext>
            </a:extLst>
          </p:cNvPr>
          <p:cNvSpPr txBox="1"/>
          <p:nvPr/>
        </p:nvSpPr>
        <p:spPr>
          <a:xfrm>
            <a:off x="6466617" y="1929195"/>
            <a:ext cx="5507174" cy="4154984"/>
          </a:xfrm>
          <a:prstGeom prst="rect">
            <a:avLst/>
          </a:prstGeom>
          <a:noFill/>
        </p:spPr>
        <p:txBody>
          <a:bodyPr wrap="square">
            <a:spAutoFit/>
          </a:bodyPr>
          <a:lstStyle/>
          <a:p>
            <a:r>
              <a:rPr lang="fr-FR" sz="4400" dirty="0"/>
              <a:t>Donne le double des nombres suivants : </a:t>
            </a:r>
          </a:p>
          <a:p>
            <a:r>
              <a:rPr lang="fr-FR" sz="4400" dirty="0"/>
              <a:t>		150</a:t>
            </a:r>
          </a:p>
          <a:p>
            <a:r>
              <a:rPr lang="fr-FR" sz="4400" dirty="0"/>
              <a:t>		500</a:t>
            </a:r>
          </a:p>
          <a:p>
            <a:r>
              <a:rPr lang="fr-FR" sz="4400" dirty="0"/>
              <a:t>		300 </a:t>
            </a:r>
          </a:p>
          <a:p>
            <a:r>
              <a:rPr lang="fr-FR" sz="4400" dirty="0"/>
              <a:t>		250</a:t>
            </a:r>
          </a:p>
        </p:txBody>
      </p:sp>
    </p:spTree>
    <p:extLst>
      <p:ext uri="{BB962C8B-B14F-4D97-AF65-F5344CB8AC3E}">
        <p14:creationId xmlns:p14="http://schemas.microsoft.com/office/powerpoint/2010/main" val="29434198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1AF97D-0246-27A1-0AB5-19A6B20423B2}"/>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D428A951-EDC0-A27F-8BCC-36D9946BD02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873170F2-A0DA-BC9D-3F11-24D2E7B10B5F}"/>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7" name="Picture 2">
            <a:extLst>
              <a:ext uri="{FF2B5EF4-FFF2-40B4-BE49-F238E27FC236}">
                <a16:creationId xmlns:a16="http://schemas.microsoft.com/office/drawing/2014/main" id="{EA09F3DD-F5DE-3305-0707-6C3174C66D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428920"/>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 name="ZoneTexte 1">
            <a:extLst>
              <a:ext uri="{FF2B5EF4-FFF2-40B4-BE49-F238E27FC236}">
                <a16:creationId xmlns:a16="http://schemas.microsoft.com/office/drawing/2014/main" id="{F12459C1-3B97-643F-4085-46316B0CF90D}"/>
              </a:ext>
            </a:extLst>
          </p:cNvPr>
          <p:cNvSpPr txBox="1"/>
          <p:nvPr/>
        </p:nvSpPr>
        <p:spPr>
          <a:xfrm>
            <a:off x="363689" y="1929195"/>
            <a:ext cx="5507174" cy="4154984"/>
          </a:xfrm>
          <a:prstGeom prst="rect">
            <a:avLst/>
          </a:prstGeom>
          <a:noFill/>
        </p:spPr>
        <p:txBody>
          <a:bodyPr wrap="square">
            <a:spAutoFit/>
          </a:bodyPr>
          <a:lstStyle/>
          <a:p>
            <a:r>
              <a:rPr lang="fr-FR" sz="4400" dirty="0"/>
              <a:t>Donne la moitié des nombres suivants : </a:t>
            </a:r>
          </a:p>
          <a:p>
            <a:r>
              <a:rPr lang="fr-FR" sz="4400" dirty="0"/>
              <a:t>		60</a:t>
            </a:r>
          </a:p>
          <a:p>
            <a:r>
              <a:rPr lang="fr-FR" sz="4400" dirty="0"/>
              <a:t>		40</a:t>
            </a:r>
          </a:p>
          <a:p>
            <a:r>
              <a:rPr lang="fr-FR" sz="4400" dirty="0"/>
              <a:t>		80</a:t>
            </a:r>
          </a:p>
          <a:p>
            <a:r>
              <a:rPr lang="fr-FR" sz="4400" dirty="0"/>
              <a:t>		100 </a:t>
            </a:r>
          </a:p>
        </p:txBody>
      </p:sp>
      <p:sp>
        <p:nvSpPr>
          <p:cNvPr id="9" name="ZoneTexte 8">
            <a:extLst>
              <a:ext uri="{FF2B5EF4-FFF2-40B4-BE49-F238E27FC236}">
                <a16:creationId xmlns:a16="http://schemas.microsoft.com/office/drawing/2014/main" id="{CDEA5B52-9802-5A22-315E-6EB9B6273D37}"/>
              </a:ext>
            </a:extLst>
          </p:cNvPr>
          <p:cNvSpPr txBox="1"/>
          <p:nvPr/>
        </p:nvSpPr>
        <p:spPr>
          <a:xfrm>
            <a:off x="6490862" y="1763395"/>
            <a:ext cx="5507174" cy="4154984"/>
          </a:xfrm>
          <a:prstGeom prst="rect">
            <a:avLst/>
          </a:prstGeom>
          <a:noFill/>
        </p:spPr>
        <p:txBody>
          <a:bodyPr wrap="square">
            <a:spAutoFit/>
          </a:bodyPr>
          <a:lstStyle/>
          <a:p>
            <a:r>
              <a:rPr lang="fr-FR" sz="4400" dirty="0"/>
              <a:t>Donne la moitié des nombres suivants : </a:t>
            </a:r>
          </a:p>
          <a:p>
            <a:r>
              <a:rPr lang="fr-FR" sz="4400" dirty="0"/>
              <a:t>		500</a:t>
            </a:r>
          </a:p>
          <a:p>
            <a:r>
              <a:rPr lang="fr-FR" sz="4400" dirty="0"/>
              <a:t>		400</a:t>
            </a:r>
          </a:p>
          <a:p>
            <a:r>
              <a:rPr lang="fr-FR" sz="4400" dirty="0"/>
              <a:t>		1000</a:t>
            </a:r>
          </a:p>
          <a:p>
            <a:r>
              <a:rPr lang="fr-FR" sz="4400" dirty="0"/>
              <a:t>		600 </a:t>
            </a:r>
          </a:p>
        </p:txBody>
      </p:sp>
    </p:spTree>
    <p:extLst>
      <p:ext uri="{BB962C8B-B14F-4D97-AF65-F5344CB8AC3E}">
        <p14:creationId xmlns:p14="http://schemas.microsoft.com/office/powerpoint/2010/main" val="541723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8D1A2A-BFC5-8E8E-B3CD-1D7603453B20}"/>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F9A30CDB-5A6C-223E-A9B0-BA22BDD818F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22ACA4F0-BBA9-3EB1-ED00-0174C3B002FE}"/>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sp>
        <p:nvSpPr>
          <p:cNvPr id="8" name="Rectangle 7">
            <a:extLst>
              <a:ext uri="{FF2B5EF4-FFF2-40B4-BE49-F238E27FC236}">
                <a16:creationId xmlns:a16="http://schemas.microsoft.com/office/drawing/2014/main" id="{18B479B0-CED0-572E-6A96-92C65AFB1327}"/>
              </a:ext>
            </a:extLst>
          </p:cNvPr>
          <p:cNvSpPr/>
          <p:nvPr/>
        </p:nvSpPr>
        <p:spPr>
          <a:xfrm>
            <a:off x="78926" y="5484897"/>
            <a:ext cx="914400" cy="9144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2">
            <a:extLst>
              <a:ext uri="{FF2B5EF4-FFF2-40B4-BE49-F238E27FC236}">
                <a16:creationId xmlns:a16="http://schemas.microsoft.com/office/drawing/2014/main" id="{1F999B4E-FA43-CE67-23D1-12E21E6955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315186"/>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 name="ZoneTexte 1">
            <a:extLst>
              <a:ext uri="{FF2B5EF4-FFF2-40B4-BE49-F238E27FC236}">
                <a16:creationId xmlns:a16="http://schemas.microsoft.com/office/drawing/2014/main" id="{A75D6281-8B46-32BB-A1E4-0DD18A8D2F43}"/>
              </a:ext>
            </a:extLst>
          </p:cNvPr>
          <p:cNvSpPr txBox="1"/>
          <p:nvPr/>
        </p:nvSpPr>
        <p:spPr>
          <a:xfrm>
            <a:off x="363689" y="1929195"/>
            <a:ext cx="5507174" cy="2800767"/>
          </a:xfrm>
          <a:prstGeom prst="rect">
            <a:avLst/>
          </a:prstGeom>
          <a:noFill/>
        </p:spPr>
        <p:txBody>
          <a:bodyPr wrap="square">
            <a:spAutoFit/>
          </a:bodyPr>
          <a:lstStyle/>
          <a:p>
            <a:r>
              <a:rPr lang="fr-FR" sz="4400" dirty="0"/>
              <a:t>Donne la moitié des nombres suivants : </a:t>
            </a:r>
          </a:p>
          <a:p>
            <a:r>
              <a:rPr lang="fr-FR" sz="4400" dirty="0"/>
              <a:t>		54 </a:t>
            </a:r>
          </a:p>
          <a:p>
            <a:r>
              <a:rPr lang="fr-FR" sz="4400" dirty="0"/>
              <a:t>		38 </a:t>
            </a:r>
          </a:p>
        </p:txBody>
      </p:sp>
      <p:sp>
        <p:nvSpPr>
          <p:cNvPr id="3" name="ZoneTexte 2">
            <a:extLst>
              <a:ext uri="{FF2B5EF4-FFF2-40B4-BE49-F238E27FC236}">
                <a16:creationId xmlns:a16="http://schemas.microsoft.com/office/drawing/2014/main" id="{17CEA13E-0CD6-8E8B-CD0F-2532E58F2E44}"/>
              </a:ext>
            </a:extLst>
          </p:cNvPr>
          <p:cNvSpPr txBox="1"/>
          <p:nvPr/>
        </p:nvSpPr>
        <p:spPr>
          <a:xfrm>
            <a:off x="6501252" y="1929195"/>
            <a:ext cx="5507174" cy="2800767"/>
          </a:xfrm>
          <a:prstGeom prst="rect">
            <a:avLst/>
          </a:prstGeom>
          <a:noFill/>
        </p:spPr>
        <p:txBody>
          <a:bodyPr wrap="square">
            <a:spAutoFit/>
          </a:bodyPr>
          <a:lstStyle/>
          <a:p>
            <a:r>
              <a:rPr lang="fr-FR" sz="4400" dirty="0"/>
              <a:t>Donne la moitié des nombres suivants : </a:t>
            </a:r>
          </a:p>
          <a:p>
            <a:r>
              <a:rPr lang="fr-FR" sz="4400" dirty="0"/>
              <a:t>		364 </a:t>
            </a:r>
          </a:p>
          <a:p>
            <a:r>
              <a:rPr lang="fr-FR" sz="4400" dirty="0"/>
              <a:t>		652 </a:t>
            </a:r>
          </a:p>
        </p:txBody>
      </p:sp>
    </p:spTree>
    <p:extLst>
      <p:ext uri="{BB962C8B-B14F-4D97-AF65-F5344CB8AC3E}">
        <p14:creationId xmlns:p14="http://schemas.microsoft.com/office/powerpoint/2010/main" val="29734489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09081"/>
              <a:ext cx="8137133" cy="1962817"/>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m’entraine à résoudre un problème.</a:t>
              </a:r>
            </a:p>
            <a:p>
              <a:pPr marL="457200" indent="-457200">
                <a:buFont typeface="Wingdings" panose="05000000000000000000" pitchFamily="2" charset="2"/>
                <a:buChar char="è"/>
              </a:pPr>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E4403CF9-5FF1-B742-6C48-51C43C3786AF}"/>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Picture 2">
            <a:extLst>
              <a:ext uri="{FF2B5EF4-FFF2-40B4-BE49-F238E27FC236}">
                <a16:creationId xmlns:a16="http://schemas.microsoft.com/office/drawing/2014/main" id="{96237EE6-EE63-766E-F0E3-F871AAB768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238991"/>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2" name="ZoneTexte 11">
            <a:extLst>
              <a:ext uri="{FF2B5EF4-FFF2-40B4-BE49-F238E27FC236}">
                <a16:creationId xmlns:a16="http://schemas.microsoft.com/office/drawing/2014/main" id="{1B6F98AA-0F73-ACD1-740C-B0C89FF9F201}"/>
              </a:ext>
            </a:extLst>
          </p:cNvPr>
          <p:cNvSpPr txBox="1"/>
          <p:nvPr/>
        </p:nvSpPr>
        <p:spPr>
          <a:xfrm>
            <a:off x="6614319" y="2090669"/>
            <a:ext cx="5201046" cy="1840843"/>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Un cycliste fait 100 km le lundi. Le mardi, il fait 50 km de plus. </a:t>
            </a:r>
          </a:p>
          <a:p>
            <a:r>
              <a:rPr lang="fr-FR" sz="2400" b="1" dirty="0"/>
              <a:t>Quelle distance a-t-il parcourue mardi ?</a:t>
            </a:r>
            <a:endParaRPr lang="fr-FR" sz="2000" b="1" dirty="0"/>
          </a:p>
        </p:txBody>
      </p:sp>
      <p:sp>
        <p:nvSpPr>
          <p:cNvPr id="6" name="ZoneTexte 5">
            <a:extLst>
              <a:ext uri="{FF2B5EF4-FFF2-40B4-BE49-F238E27FC236}">
                <a16:creationId xmlns:a16="http://schemas.microsoft.com/office/drawing/2014/main" id="{82F5131A-C691-6E16-5E7B-3EEB748CFCDD}"/>
              </a:ext>
            </a:extLst>
          </p:cNvPr>
          <p:cNvSpPr txBox="1"/>
          <p:nvPr/>
        </p:nvSpPr>
        <p:spPr>
          <a:xfrm>
            <a:off x="376635" y="2090669"/>
            <a:ext cx="5647835" cy="353943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800" dirty="0"/>
              <a:t>Tu vas résoudre un problème oral. </a:t>
            </a:r>
          </a:p>
          <a:p>
            <a:endParaRPr lang="fr-FR" sz="2800" dirty="0"/>
          </a:p>
          <a:p>
            <a:r>
              <a:rPr lang="fr-FR" sz="2800" dirty="0"/>
              <a:t>Le problème sera lu deux fois.</a:t>
            </a:r>
          </a:p>
          <a:p>
            <a:r>
              <a:rPr lang="fr-FR" sz="2800" dirty="0"/>
              <a:t> </a:t>
            </a:r>
          </a:p>
          <a:p>
            <a:r>
              <a:rPr lang="fr-FR" sz="2800" dirty="0"/>
              <a:t>Identifie la stratégie à laquelle il se réfère.</a:t>
            </a:r>
          </a:p>
          <a:p>
            <a:endParaRPr lang="fr-FR" sz="2800" dirty="0"/>
          </a:p>
          <a:p>
            <a:r>
              <a:rPr lang="fr-FR" sz="2800" dirty="0"/>
              <a:t>Puis résous le problème.</a:t>
            </a:r>
            <a:endParaRPr lang="fr-FR" sz="2600" dirty="0"/>
          </a:p>
        </p:txBody>
      </p:sp>
    </p:spTree>
    <p:extLst>
      <p:ext uri="{BB962C8B-B14F-4D97-AF65-F5344CB8AC3E}">
        <p14:creationId xmlns:p14="http://schemas.microsoft.com/office/powerpoint/2010/main" val="238488913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F917B-6444-7B46-BAAB-F4AD442070DA}"/>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C4C782FD-B898-169B-8DC9-D043C50CD94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3CAF4AB7-E633-10F0-4B87-E53EE826A97E}"/>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Picture 2">
            <a:extLst>
              <a:ext uri="{FF2B5EF4-FFF2-40B4-BE49-F238E27FC236}">
                <a16:creationId xmlns:a16="http://schemas.microsoft.com/office/drawing/2014/main" id="{CC46FD80-3110-6014-D1D2-A621600E50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428920"/>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ZoneTexte 5">
            <a:extLst>
              <a:ext uri="{FF2B5EF4-FFF2-40B4-BE49-F238E27FC236}">
                <a16:creationId xmlns:a16="http://schemas.microsoft.com/office/drawing/2014/main" id="{F7EEEC2E-6D25-1753-AA69-19BCCC0803F2}"/>
              </a:ext>
            </a:extLst>
          </p:cNvPr>
          <p:cNvSpPr txBox="1"/>
          <p:nvPr/>
        </p:nvSpPr>
        <p:spPr>
          <a:xfrm>
            <a:off x="448165" y="1763395"/>
            <a:ext cx="5647835" cy="353943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800" dirty="0"/>
              <a:t>Tu vas résoudre un problème oral. </a:t>
            </a:r>
          </a:p>
          <a:p>
            <a:endParaRPr lang="fr-FR" sz="2800" dirty="0"/>
          </a:p>
          <a:p>
            <a:r>
              <a:rPr lang="fr-FR" sz="2800" dirty="0"/>
              <a:t>Le problème sera lu deux fois.</a:t>
            </a:r>
          </a:p>
          <a:p>
            <a:r>
              <a:rPr lang="fr-FR" sz="2800" dirty="0"/>
              <a:t> </a:t>
            </a:r>
          </a:p>
          <a:p>
            <a:r>
              <a:rPr lang="fr-FR" sz="2800" dirty="0"/>
              <a:t>Identifie la stratégie à laquelle il se réfère.</a:t>
            </a:r>
          </a:p>
          <a:p>
            <a:endParaRPr lang="fr-FR" sz="2800" dirty="0"/>
          </a:p>
          <a:p>
            <a:r>
              <a:rPr lang="fr-FR" sz="2800" dirty="0"/>
              <a:t>Puis résous le problème.</a:t>
            </a:r>
            <a:endParaRPr lang="fr-FR" sz="2600" dirty="0"/>
          </a:p>
        </p:txBody>
      </p:sp>
      <p:sp>
        <p:nvSpPr>
          <p:cNvPr id="2" name="ZoneTexte 9">
            <a:extLst>
              <a:ext uri="{FF2B5EF4-FFF2-40B4-BE49-F238E27FC236}">
                <a16:creationId xmlns:a16="http://schemas.microsoft.com/office/drawing/2014/main" id="{AC141B3C-4B3E-01F1-E1C9-5711C6005AC8}"/>
              </a:ext>
            </a:extLst>
          </p:cNvPr>
          <p:cNvSpPr txBox="1"/>
          <p:nvPr/>
        </p:nvSpPr>
        <p:spPr>
          <a:xfrm>
            <a:off x="6544165" y="3086834"/>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err="1"/>
              <a:t>Problemus</a:t>
            </a:r>
            <a:r>
              <a:rPr lang="fr-FR" sz="2600" dirty="0"/>
              <a:t> </a:t>
            </a:r>
          </a:p>
          <a:p>
            <a:r>
              <a:rPr lang="fr-FR" sz="2600" b="1" dirty="0"/>
              <a:t>2/ </a:t>
            </a:r>
            <a:r>
              <a:rPr lang="fr-FR" sz="2600" dirty="0"/>
              <a:t>Fais les exercices</a:t>
            </a:r>
            <a:endParaRPr lang="fr-FR" sz="2600" b="1" dirty="0"/>
          </a:p>
        </p:txBody>
      </p:sp>
    </p:spTree>
    <p:extLst>
      <p:ext uri="{BB962C8B-B14F-4D97-AF65-F5344CB8AC3E}">
        <p14:creationId xmlns:p14="http://schemas.microsoft.com/office/powerpoint/2010/main" val="5913321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7999"/>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840555" y="2470201"/>
              <a:ext cx="7674795" cy="2372957"/>
            </a:xfrm>
            <a:prstGeom prst="rect">
              <a:avLst/>
            </a:prstGeom>
            <a:noFill/>
          </p:spPr>
          <p:txBody>
            <a:bodyPr wrap="square" rtlCol="0">
              <a:spAutoFit/>
            </a:bodyPr>
            <a:lstStyle/>
            <a:p>
              <a:endParaRPr lang="fr-FR" sz="2800" b="1" dirty="0">
                <a:solidFill>
                  <a:schemeClr val="bg1"/>
                </a:solidFill>
              </a:endParaRPr>
            </a:p>
            <a:p>
              <a:pPr marL="457200" lvl="0" indent="-457200" defTabSz="457200">
                <a:buFont typeface="Wingdings" panose="05000000000000000000" pitchFamily="2" charset="2"/>
                <a:buChar char="è"/>
                <a:defRPr/>
              </a:pPr>
              <a:r>
                <a:rPr lang="fr-FR" sz="3200" b="1" dirty="0">
                  <a:solidFill>
                    <a:prstClr val="white"/>
                  </a:solidFill>
                </a:rPr>
                <a:t>Je résous des problèmes en deux étapes.</a:t>
              </a:r>
              <a:r>
                <a:rPr lang="fr-FR" sz="3200" dirty="0"/>
                <a:t> </a:t>
              </a:r>
            </a:p>
            <a:p>
              <a:pPr marL="457200" lvl="0" indent="-457200" defTabSz="457200">
                <a:buFont typeface="Wingdings" panose="05000000000000000000" pitchFamily="2" charset="2"/>
                <a:buChar char="è"/>
                <a:defRPr/>
              </a:pPr>
              <a:endParaRPr lang="fr-FR" sz="3200" b="1" dirty="0">
                <a:solidFill>
                  <a:prstClr val="white"/>
                </a:solidFill>
              </a:endParaRPr>
            </a:p>
            <a:p>
              <a:pPr marL="457200" lvl="0" indent="-457200" defTabSz="457200">
                <a:buFont typeface="Wingdings" panose="05000000000000000000" pitchFamily="2" charset="2"/>
                <a:buChar char="è"/>
                <a:defRPr/>
              </a:pPr>
              <a:r>
                <a:rPr lang="fr-FR" sz="3200" b="1" dirty="0">
                  <a:solidFill>
                    <a:prstClr val="white"/>
                  </a:solidFill>
                </a:rPr>
                <a:t>Je lis et </a:t>
              </a:r>
              <a:r>
                <a:rPr lang="fr-FR" sz="3200" b="1" dirty="0" err="1">
                  <a:solidFill>
                    <a:prstClr val="white"/>
                  </a:solidFill>
                </a:rPr>
                <a:t>interpréte</a:t>
              </a:r>
              <a:r>
                <a:rPr lang="fr-FR" sz="3200" b="1" dirty="0">
                  <a:solidFill>
                    <a:prstClr val="white"/>
                  </a:solidFill>
                </a:rPr>
                <a:t> les données d’un tableau à double entrée. </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9" name="ZoneTexte 8">
            <a:extLst>
              <a:ext uri="{FF2B5EF4-FFF2-40B4-BE49-F238E27FC236}">
                <a16:creationId xmlns:a16="http://schemas.microsoft.com/office/drawing/2014/main" id="{6E9D9727-F8C0-5493-80CF-EB9C62B3B1CA}"/>
              </a:ext>
            </a:extLst>
          </p:cNvPr>
          <p:cNvSpPr txBox="1"/>
          <p:nvPr/>
        </p:nvSpPr>
        <p:spPr>
          <a:xfrm>
            <a:off x="1031697" y="2628064"/>
            <a:ext cx="10322103" cy="2062103"/>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compare des nombres dans différentes écritures. </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 Je connais les fractions inférieures ou égales à 1. </a:t>
            </a:r>
          </a:p>
        </p:txBody>
      </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6CC9D5BC-E146-0CCC-858D-3E8B0AA4797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9A0BE501-BB78-D2B6-3155-13199972E1F1}"/>
              </a:ext>
            </a:extLst>
          </p:cNvPr>
          <p:cNvSpPr txBox="1"/>
          <p:nvPr/>
        </p:nvSpPr>
        <p:spPr>
          <a:xfrm>
            <a:off x="397625" y="2606118"/>
            <a:ext cx="5698375" cy="129266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p>
          <a:p>
            <a:r>
              <a:rPr lang="fr-FR" sz="2600" b="1" dirty="0"/>
              <a:t>	Les Livres des nombres 3</a:t>
            </a:r>
          </a:p>
          <a:p>
            <a:r>
              <a:rPr lang="fr-FR" sz="2600" b="1" dirty="0"/>
              <a:t>2/ </a:t>
            </a:r>
            <a:r>
              <a:rPr lang="fr-FR" sz="2600" dirty="0"/>
              <a:t>Fais les exercices</a:t>
            </a:r>
            <a:endParaRPr lang="fr-FR" sz="2600" b="1" dirty="0"/>
          </a:p>
        </p:txBody>
      </p:sp>
      <p:pic>
        <p:nvPicPr>
          <p:cNvPr id="6" name="Picture 2">
            <a:extLst>
              <a:ext uri="{FF2B5EF4-FFF2-40B4-BE49-F238E27FC236}">
                <a16:creationId xmlns:a16="http://schemas.microsoft.com/office/drawing/2014/main" id="{F4A67BDB-393D-72BD-5320-52E3FFF6B3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2912" y="228655"/>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9" name="ZoneTexte 9">
            <a:extLst>
              <a:ext uri="{FF2B5EF4-FFF2-40B4-BE49-F238E27FC236}">
                <a16:creationId xmlns:a16="http://schemas.microsoft.com/office/drawing/2014/main" id="{144B59CE-621A-D3A0-4EA0-609859396D0B}"/>
              </a:ext>
            </a:extLst>
          </p:cNvPr>
          <p:cNvSpPr txBox="1"/>
          <p:nvPr/>
        </p:nvSpPr>
        <p:spPr>
          <a:xfrm>
            <a:off x="6512098" y="2606118"/>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Les mesures</a:t>
            </a:r>
          </a:p>
          <a:p>
            <a:r>
              <a:rPr lang="fr-FR" sz="2600" b="1" dirty="0"/>
              <a:t>2/ </a:t>
            </a:r>
            <a:r>
              <a:rPr lang="fr-FR" sz="2600" dirty="0"/>
              <a:t>Fais les exercices</a:t>
            </a:r>
            <a:endParaRPr lang="fr-FR" sz="2600" b="1" dirty="0"/>
          </a:p>
        </p:txBody>
      </p:sp>
    </p:spTree>
    <p:extLst>
      <p:ext uri="{BB962C8B-B14F-4D97-AF65-F5344CB8AC3E}">
        <p14:creationId xmlns:p14="http://schemas.microsoft.com/office/powerpoint/2010/main" val="39396923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6A5854-C8E4-A1A5-BB9B-5750E81FB5D2}"/>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F43ED437-0299-9D49-CE58-113B64EF85C9}"/>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23E1E337-C657-E56F-9A65-9F21D607FC3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9E7C60B7-4112-E1D7-76A2-BB279DDE32CE}"/>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11" name="Picture 2">
            <a:extLst>
              <a:ext uri="{FF2B5EF4-FFF2-40B4-BE49-F238E27FC236}">
                <a16:creationId xmlns:a16="http://schemas.microsoft.com/office/drawing/2014/main" id="{B8D4AA2B-F097-13CA-F8EA-11C285859E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6907" y="673072"/>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8" name="Rectangle 7">
            <a:extLst>
              <a:ext uri="{FF2B5EF4-FFF2-40B4-BE49-F238E27FC236}">
                <a16:creationId xmlns:a16="http://schemas.microsoft.com/office/drawing/2014/main" id="{1EE6C43A-B889-84BE-C77F-53E84A1D827A}"/>
              </a:ext>
            </a:extLst>
          </p:cNvPr>
          <p:cNvSpPr/>
          <p:nvPr/>
        </p:nvSpPr>
        <p:spPr>
          <a:xfrm>
            <a:off x="6172900" y="5257800"/>
            <a:ext cx="466891" cy="74814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a:extLst>
              <a:ext uri="{FF2B5EF4-FFF2-40B4-BE49-F238E27FC236}">
                <a16:creationId xmlns:a16="http://schemas.microsoft.com/office/drawing/2014/main" id="{1D2DC093-D831-3C24-E295-BD20CD873663}"/>
              </a:ext>
            </a:extLst>
          </p:cNvPr>
          <p:cNvSpPr txBox="1"/>
          <p:nvPr/>
        </p:nvSpPr>
        <p:spPr>
          <a:xfrm>
            <a:off x="446611" y="2236142"/>
            <a:ext cx="5201046" cy="1840843"/>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J’ai acheté une boite de 24 œufs. J’en utilise 6 pour un gâteau puis 5 pour cuisiner des chouquettes. </a:t>
            </a:r>
          </a:p>
          <a:p>
            <a:r>
              <a:rPr lang="fr-FR" sz="2400" b="1" dirty="0"/>
              <a:t>Combien d’œufs me reste-t-il ? </a:t>
            </a:r>
          </a:p>
        </p:txBody>
      </p:sp>
      <p:sp>
        <p:nvSpPr>
          <p:cNvPr id="9" name="Titre 1">
            <a:extLst>
              <a:ext uri="{FF2B5EF4-FFF2-40B4-BE49-F238E27FC236}">
                <a16:creationId xmlns:a16="http://schemas.microsoft.com/office/drawing/2014/main" id="{8DDCC683-A88A-A7BC-500E-95B3680BE6C8}"/>
              </a:ext>
            </a:extLst>
          </p:cNvPr>
          <p:cNvSpPr>
            <a:spLocks noGrp="1"/>
          </p:cNvSpPr>
          <p:nvPr/>
        </p:nvSpPr>
        <p:spPr>
          <a:xfrm>
            <a:off x="6599958" y="1180928"/>
            <a:ext cx="4798867" cy="524815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Pose les additions suivantes dans le cahier du jour: </a:t>
            </a:r>
          </a:p>
          <a:p>
            <a:endParaRPr lang="fr-FR" dirty="0"/>
          </a:p>
          <a:p>
            <a:pPr algn="ctr"/>
            <a:r>
              <a:rPr lang="fr-FR" dirty="0"/>
              <a:t>104 + 152 </a:t>
            </a:r>
          </a:p>
          <a:p>
            <a:pPr algn="ctr"/>
            <a:r>
              <a:rPr lang="fr-FR" dirty="0"/>
              <a:t>314 + 255 </a:t>
            </a:r>
          </a:p>
          <a:p>
            <a:pPr algn="ctr"/>
            <a:r>
              <a:rPr lang="fr-FR" dirty="0"/>
              <a:t>523 + 366 </a:t>
            </a:r>
          </a:p>
          <a:p>
            <a:pPr algn="ctr"/>
            <a:r>
              <a:rPr lang="fr-FR" dirty="0"/>
              <a:t>438 + 254 </a:t>
            </a:r>
          </a:p>
          <a:p>
            <a:pPr algn="ctr"/>
            <a:r>
              <a:rPr lang="fr-FR" dirty="0"/>
              <a:t>387 + 534 </a:t>
            </a:r>
          </a:p>
          <a:p>
            <a:pPr algn="ctr"/>
            <a:r>
              <a:rPr lang="fr-FR" dirty="0"/>
              <a:t>158 + 40 + 356 </a:t>
            </a:r>
          </a:p>
        </p:txBody>
      </p:sp>
      <p:pic>
        <p:nvPicPr>
          <p:cNvPr id="2050" name="Picture 2">
            <a:extLst>
              <a:ext uri="{FF2B5EF4-FFF2-40B4-BE49-F238E27FC236}">
                <a16:creationId xmlns:a16="http://schemas.microsoft.com/office/drawing/2014/main" id="{CA0556FA-BE0C-43BC-7DAB-44856A8315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16199" y="210977"/>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4083449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DD51E-2697-1345-D097-FF5D9AF30132}"/>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5448D44A-D821-D252-161D-2CC975967BF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89A7755A-5E35-A924-6182-ABF7BEC191A6}"/>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E9EA8644-2D33-4DF1-1564-8F9E6D583AAD}"/>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6" name="Picture 2">
            <a:extLst>
              <a:ext uri="{FF2B5EF4-FFF2-40B4-BE49-F238E27FC236}">
                <a16:creationId xmlns:a16="http://schemas.microsoft.com/office/drawing/2014/main" id="{8AC9CD22-843A-98FE-BB89-C0989D719A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062" y="31178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Image 6">
            <a:extLst>
              <a:ext uri="{FF2B5EF4-FFF2-40B4-BE49-F238E27FC236}">
                <a16:creationId xmlns:a16="http://schemas.microsoft.com/office/drawing/2014/main" id="{2F3101EC-9DB2-EB36-1743-2477B39F98C6}"/>
              </a:ext>
            </a:extLst>
          </p:cNvPr>
          <p:cNvPicPr>
            <a:picLocks noChangeAspect="1"/>
          </p:cNvPicPr>
          <p:nvPr/>
        </p:nvPicPr>
        <p:blipFill>
          <a:blip r:embed="rId4"/>
          <a:stretch>
            <a:fillRect/>
          </a:stretch>
        </p:blipFill>
        <p:spPr>
          <a:xfrm>
            <a:off x="1614281" y="598247"/>
            <a:ext cx="4191843" cy="5830833"/>
          </a:xfrm>
          <a:prstGeom prst="rect">
            <a:avLst/>
          </a:prstGeom>
        </p:spPr>
      </p:pic>
      <p:sp>
        <p:nvSpPr>
          <p:cNvPr id="11" name="Titre 1">
            <a:extLst>
              <a:ext uri="{FF2B5EF4-FFF2-40B4-BE49-F238E27FC236}">
                <a16:creationId xmlns:a16="http://schemas.microsoft.com/office/drawing/2014/main" id="{C0DB2EE5-DD56-C485-F651-F33F07DDDB49}"/>
              </a:ext>
            </a:extLst>
          </p:cNvPr>
          <p:cNvSpPr>
            <a:spLocks noGrp="1"/>
          </p:cNvSpPr>
          <p:nvPr/>
        </p:nvSpPr>
        <p:spPr>
          <a:xfrm>
            <a:off x="6599958" y="1180928"/>
            <a:ext cx="4798867" cy="524815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Pose les additions suivantes dans le cahier du jour: </a:t>
            </a:r>
          </a:p>
          <a:p>
            <a:endParaRPr lang="fr-FR" dirty="0"/>
          </a:p>
          <a:p>
            <a:pPr algn="ctr"/>
            <a:r>
              <a:rPr lang="fr-FR" dirty="0"/>
              <a:t>104 + 152 </a:t>
            </a:r>
          </a:p>
          <a:p>
            <a:pPr algn="ctr"/>
            <a:r>
              <a:rPr lang="fr-FR" dirty="0"/>
              <a:t>314 + 255 </a:t>
            </a:r>
          </a:p>
          <a:p>
            <a:pPr algn="ctr"/>
            <a:r>
              <a:rPr lang="fr-FR" dirty="0"/>
              <a:t>523 + 366 </a:t>
            </a:r>
          </a:p>
          <a:p>
            <a:pPr algn="ctr"/>
            <a:r>
              <a:rPr lang="fr-FR" dirty="0"/>
              <a:t>438 + 254 </a:t>
            </a:r>
          </a:p>
          <a:p>
            <a:pPr algn="ctr"/>
            <a:r>
              <a:rPr lang="fr-FR" dirty="0"/>
              <a:t>387 + 534 </a:t>
            </a:r>
          </a:p>
          <a:p>
            <a:pPr algn="ctr"/>
            <a:r>
              <a:rPr lang="fr-FR" dirty="0"/>
              <a:t>158 + 40 + 356 </a:t>
            </a:r>
          </a:p>
        </p:txBody>
      </p:sp>
      <p:pic>
        <p:nvPicPr>
          <p:cNvPr id="12" name="Picture 2">
            <a:extLst>
              <a:ext uri="{FF2B5EF4-FFF2-40B4-BE49-F238E27FC236}">
                <a16:creationId xmlns:a16="http://schemas.microsoft.com/office/drawing/2014/main" id="{C5AA629C-B50B-EAF0-8058-B647999215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16199" y="210977"/>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4304114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97D00C07-8F8B-58DE-8A4E-C23C84CE9C6A}"/>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7C3A79F4-A420-D62D-6775-A5BC437C4575}"/>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5400" dirty="0"/>
              <a:t>Compare</a:t>
            </a:r>
          </a:p>
        </p:txBody>
      </p:sp>
      <p:pic>
        <p:nvPicPr>
          <p:cNvPr id="1027" name="Picture 3">
            <a:extLst>
              <a:ext uri="{FF2B5EF4-FFF2-40B4-BE49-F238E27FC236}">
                <a16:creationId xmlns:a16="http://schemas.microsoft.com/office/drawing/2014/main" id="{5BCD5C2A-4ACE-5C18-8FAF-4722066318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50301"/>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 name="ZoneTexte 3">
            <a:extLst>
              <a:ext uri="{FF2B5EF4-FFF2-40B4-BE49-F238E27FC236}">
                <a16:creationId xmlns:a16="http://schemas.microsoft.com/office/drawing/2014/main" id="{E998E46F-9056-593C-27E2-891EED04A56C}"/>
              </a:ext>
            </a:extLst>
          </p:cNvPr>
          <p:cNvSpPr txBox="1"/>
          <p:nvPr/>
        </p:nvSpPr>
        <p:spPr>
          <a:xfrm>
            <a:off x="1281620" y="3295894"/>
            <a:ext cx="3934616" cy="132343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8000" dirty="0"/>
              <a:t>81 . . . 69</a:t>
            </a:r>
          </a:p>
        </p:txBody>
      </p:sp>
      <p:sp>
        <p:nvSpPr>
          <p:cNvPr id="7" name="ZoneTexte 6">
            <a:extLst>
              <a:ext uri="{FF2B5EF4-FFF2-40B4-BE49-F238E27FC236}">
                <a16:creationId xmlns:a16="http://schemas.microsoft.com/office/drawing/2014/main" id="{1798CCE1-834E-4363-901D-10295B12F121}"/>
              </a:ext>
            </a:extLst>
          </p:cNvPr>
          <p:cNvSpPr txBox="1"/>
          <p:nvPr/>
        </p:nvSpPr>
        <p:spPr>
          <a:xfrm>
            <a:off x="6506743" y="1218115"/>
            <a:ext cx="5473974" cy="1754326"/>
          </a:xfrm>
          <a:prstGeom prst="rect">
            <a:avLst/>
          </a:prstGeom>
          <a:noFill/>
        </p:spPr>
        <p:txBody>
          <a:bodyPr wrap="square">
            <a:spAutoFit/>
          </a:bodyPr>
          <a:lstStyle/>
          <a:p>
            <a:r>
              <a:rPr kumimoji="0" lang="fr-FR" sz="3600" b="0" i="0" u="none" strike="noStrike" kern="1200" cap="none" spc="0" normalizeH="0" baseline="0" noProof="0" dirty="0">
                <a:ln>
                  <a:noFill/>
                </a:ln>
                <a:solidFill>
                  <a:prstClr val="black"/>
                </a:solidFill>
                <a:effectLst/>
                <a:uLnTx/>
                <a:uFillTx/>
                <a:latin typeface="Calibri" panose="020F0502020204030204"/>
                <a:ea typeface="+mj-ea"/>
                <a:cs typeface="+mj-cs"/>
              </a:rPr>
              <a:t>Sur quelle figure la partie coloriée correspond à un demi ? </a:t>
            </a:r>
            <a:endParaRPr lang="fr-FR" sz="3600" dirty="0"/>
          </a:p>
        </p:txBody>
      </p:sp>
      <p:pic>
        <p:nvPicPr>
          <p:cNvPr id="9" name="Image 8">
            <a:extLst>
              <a:ext uri="{FF2B5EF4-FFF2-40B4-BE49-F238E27FC236}">
                <a16:creationId xmlns:a16="http://schemas.microsoft.com/office/drawing/2014/main" id="{0E3449A0-37F9-F328-B39D-D08470173A92}"/>
              </a:ext>
            </a:extLst>
          </p:cNvPr>
          <p:cNvPicPr>
            <a:picLocks noChangeAspect="1"/>
          </p:cNvPicPr>
          <p:nvPr/>
        </p:nvPicPr>
        <p:blipFill>
          <a:blip r:embed="rId4"/>
          <a:stretch>
            <a:fillRect/>
          </a:stretch>
        </p:blipFill>
        <p:spPr>
          <a:xfrm>
            <a:off x="6282389" y="3583417"/>
            <a:ext cx="5698327" cy="982039"/>
          </a:xfrm>
          <a:prstGeom prst="rect">
            <a:avLst/>
          </a:prstGeom>
        </p:spPr>
      </p:pic>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32654-51E3-2164-1A12-A260469CD003}"/>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22F85476-F56F-7088-C223-F10227EE608C}"/>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46F7206C-B1CC-0C1A-F4B0-BFE6100264A7}"/>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FCCD9D18-E4E4-8CB0-6972-2ADADEE2CC70}"/>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E5205C0C-AAC8-9E2E-4A33-03CB3D609C27}"/>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0C4705D9-7927-483B-4E5E-ABA041DBA8BE}"/>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5400" dirty="0"/>
              <a:t>Compare</a:t>
            </a:r>
          </a:p>
        </p:txBody>
      </p:sp>
      <p:pic>
        <p:nvPicPr>
          <p:cNvPr id="1027" name="Picture 3">
            <a:extLst>
              <a:ext uri="{FF2B5EF4-FFF2-40B4-BE49-F238E27FC236}">
                <a16:creationId xmlns:a16="http://schemas.microsoft.com/office/drawing/2014/main" id="{11BEC3E1-7470-81D5-1109-D25F3147C9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78082"/>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 name="ZoneTexte 3">
            <a:extLst>
              <a:ext uri="{FF2B5EF4-FFF2-40B4-BE49-F238E27FC236}">
                <a16:creationId xmlns:a16="http://schemas.microsoft.com/office/drawing/2014/main" id="{E998E46F-9056-593C-27E2-891EED04A56C}"/>
              </a:ext>
            </a:extLst>
          </p:cNvPr>
          <p:cNvSpPr txBox="1"/>
          <p:nvPr/>
        </p:nvSpPr>
        <p:spPr>
          <a:xfrm>
            <a:off x="1281620" y="2984042"/>
            <a:ext cx="4124696" cy="132343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8000" dirty="0"/>
              <a:t>80 . . . 93</a:t>
            </a:r>
          </a:p>
        </p:txBody>
      </p:sp>
      <p:sp>
        <p:nvSpPr>
          <p:cNvPr id="4" name="ZoneTexte 3">
            <a:extLst>
              <a:ext uri="{FF2B5EF4-FFF2-40B4-BE49-F238E27FC236}">
                <a16:creationId xmlns:a16="http://schemas.microsoft.com/office/drawing/2014/main" id="{08F0F681-06F3-5304-6276-2668DB933682}"/>
              </a:ext>
            </a:extLst>
          </p:cNvPr>
          <p:cNvSpPr txBox="1"/>
          <p:nvPr/>
        </p:nvSpPr>
        <p:spPr>
          <a:xfrm>
            <a:off x="6506743" y="1218115"/>
            <a:ext cx="5473974" cy="1754326"/>
          </a:xfrm>
          <a:prstGeom prst="rect">
            <a:avLst/>
          </a:prstGeom>
          <a:noFill/>
        </p:spPr>
        <p:txBody>
          <a:bodyPr wrap="square">
            <a:spAutoFit/>
          </a:bodyPr>
          <a:lstStyle/>
          <a:p>
            <a:r>
              <a:rPr lang="fr-FR" sz="3600" dirty="0">
                <a:solidFill>
                  <a:prstClr val="black"/>
                </a:solidFill>
              </a:rPr>
              <a:t>Sur quelle figure la partie coloriée correspond à un quart ? </a:t>
            </a:r>
            <a:endParaRPr lang="fr-FR" sz="3600" dirty="0"/>
          </a:p>
        </p:txBody>
      </p:sp>
      <p:pic>
        <p:nvPicPr>
          <p:cNvPr id="8" name="Image 7">
            <a:extLst>
              <a:ext uri="{FF2B5EF4-FFF2-40B4-BE49-F238E27FC236}">
                <a16:creationId xmlns:a16="http://schemas.microsoft.com/office/drawing/2014/main" id="{577D4F26-E448-2348-4AD2-03F196703360}"/>
              </a:ext>
            </a:extLst>
          </p:cNvPr>
          <p:cNvPicPr>
            <a:picLocks noChangeAspect="1"/>
          </p:cNvPicPr>
          <p:nvPr/>
        </p:nvPicPr>
        <p:blipFill>
          <a:blip r:embed="rId4"/>
          <a:stretch>
            <a:fillRect/>
          </a:stretch>
        </p:blipFill>
        <p:spPr>
          <a:xfrm>
            <a:off x="6330880" y="3629242"/>
            <a:ext cx="5667073" cy="1067449"/>
          </a:xfrm>
          <a:prstGeom prst="rect">
            <a:avLst/>
          </a:prstGeom>
        </p:spPr>
      </p:pic>
      <p:sp>
        <p:nvSpPr>
          <p:cNvPr id="9" name="Rectangle 8">
            <a:extLst>
              <a:ext uri="{FF2B5EF4-FFF2-40B4-BE49-F238E27FC236}">
                <a16:creationId xmlns:a16="http://schemas.microsoft.com/office/drawing/2014/main" id="{4A004197-C292-B8CA-0F2B-1C24AE8F1184}"/>
              </a:ext>
            </a:extLst>
          </p:cNvPr>
          <p:cNvSpPr/>
          <p:nvPr/>
        </p:nvSpPr>
        <p:spPr>
          <a:xfrm>
            <a:off x="6203373" y="4416136"/>
            <a:ext cx="410941" cy="47798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29893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BD551-186F-1A23-C7D7-203B263037B8}"/>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3FF4019C-75ED-88B6-3804-9AB51295FB74}"/>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806B45D6-5305-B268-894B-6CD84568770B}"/>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8AE10540-A9C6-ACAC-26EC-8D09489E435A}"/>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A5EF0DB1-EFFA-A095-65B5-FDE8866A0B51}"/>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8ED548E3-E3F5-AD08-8826-D9AA83F0EA8B}"/>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5400" dirty="0"/>
              <a:t>Compare</a:t>
            </a:r>
          </a:p>
        </p:txBody>
      </p:sp>
      <p:pic>
        <p:nvPicPr>
          <p:cNvPr id="1027" name="Picture 3">
            <a:extLst>
              <a:ext uri="{FF2B5EF4-FFF2-40B4-BE49-F238E27FC236}">
                <a16:creationId xmlns:a16="http://schemas.microsoft.com/office/drawing/2014/main" id="{5DDA8BA5-98CE-6FFF-BC1E-5FA8A91F0E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50301"/>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 name="ZoneTexte 3">
            <a:extLst>
              <a:ext uri="{FF2B5EF4-FFF2-40B4-BE49-F238E27FC236}">
                <a16:creationId xmlns:a16="http://schemas.microsoft.com/office/drawing/2014/main" id="{E998E46F-9056-593C-27E2-891EED04A56C}"/>
              </a:ext>
            </a:extLst>
          </p:cNvPr>
          <p:cNvSpPr txBox="1"/>
          <p:nvPr/>
        </p:nvSpPr>
        <p:spPr>
          <a:xfrm>
            <a:off x="301338" y="3295894"/>
            <a:ext cx="5611088" cy="11079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6600" dirty="0"/>
              <a:t>8d 5u . . . 6d 4u</a:t>
            </a:r>
          </a:p>
        </p:txBody>
      </p:sp>
      <p:sp>
        <p:nvSpPr>
          <p:cNvPr id="4" name="ZoneTexte 3">
            <a:extLst>
              <a:ext uri="{FF2B5EF4-FFF2-40B4-BE49-F238E27FC236}">
                <a16:creationId xmlns:a16="http://schemas.microsoft.com/office/drawing/2014/main" id="{F6EB0BA1-00D8-5280-0135-6B9710B4197A}"/>
              </a:ext>
            </a:extLst>
          </p:cNvPr>
          <p:cNvSpPr txBox="1"/>
          <p:nvPr/>
        </p:nvSpPr>
        <p:spPr>
          <a:xfrm>
            <a:off x="6506743" y="1218115"/>
            <a:ext cx="5473974" cy="1754326"/>
          </a:xfrm>
          <a:prstGeom prst="rect">
            <a:avLst/>
          </a:prstGeom>
          <a:noFill/>
        </p:spPr>
        <p:txBody>
          <a:bodyPr wrap="square">
            <a:spAutoFit/>
          </a:bodyPr>
          <a:lstStyle/>
          <a:p>
            <a:r>
              <a:rPr lang="fr-FR" sz="3600" dirty="0">
                <a:solidFill>
                  <a:prstClr val="black"/>
                </a:solidFill>
              </a:rPr>
              <a:t>Sur quelle figure la partie coloriée correspond à un tiers ? </a:t>
            </a:r>
            <a:endParaRPr lang="fr-FR" sz="3600" dirty="0"/>
          </a:p>
        </p:txBody>
      </p:sp>
      <p:pic>
        <p:nvPicPr>
          <p:cNvPr id="8" name="Image 7">
            <a:extLst>
              <a:ext uri="{FF2B5EF4-FFF2-40B4-BE49-F238E27FC236}">
                <a16:creationId xmlns:a16="http://schemas.microsoft.com/office/drawing/2014/main" id="{070E8AC8-9622-7DE3-481A-77C73EB8FDB8}"/>
              </a:ext>
            </a:extLst>
          </p:cNvPr>
          <p:cNvPicPr>
            <a:picLocks noChangeAspect="1"/>
          </p:cNvPicPr>
          <p:nvPr/>
        </p:nvPicPr>
        <p:blipFill>
          <a:blip r:embed="rId4"/>
          <a:stretch>
            <a:fillRect/>
          </a:stretch>
        </p:blipFill>
        <p:spPr>
          <a:xfrm>
            <a:off x="6279576" y="3542550"/>
            <a:ext cx="5701142" cy="1110529"/>
          </a:xfrm>
          <a:prstGeom prst="rect">
            <a:avLst/>
          </a:prstGeom>
        </p:spPr>
      </p:pic>
      <p:sp>
        <p:nvSpPr>
          <p:cNvPr id="9" name="Rectangle 8">
            <a:extLst>
              <a:ext uri="{FF2B5EF4-FFF2-40B4-BE49-F238E27FC236}">
                <a16:creationId xmlns:a16="http://schemas.microsoft.com/office/drawing/2014/main" id="{FDCE8F8E-A434-D4DD-D30C-9DECC6AAA456}"/>
              </a:ext>
            </a:extLst>
          </p:cNvPr>
          <p:cNvSpPr/>
          <p:nvPr/>
        </p:nvSpPr>
        <p:spPr>
          <a:xfrm>
            <a:off x="6279576" y="4540827"/>
            <a:ext cx="334742" cy="24938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0043061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2D088-744F-E311-0FA7-B1ACB3299F1A}"/>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738FFE5E-B498-2309-C842-10C32815692B}"/>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A0431A14-49AC-356D-D1F7-1E346E92FD9C}"/>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16945B76-24BC-B072-283B-42F566994A48}"/>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875BE431-C9EE-D711-F022-45AFDC0F96F1}"/>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F7B971D3-0ABF-ADE5-256A-2E49775352E8}"/>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5400" dirty="0"/>
              <a:t>Compare</a:t>
            </a:r>
          </a:p>
        </p:txBody>
      </p:sp>
      <p:pic>
        <p:nvPicPr>
          <p:cNvPr id="1027" name="Picture 3">
            <a:extLst>
              <a:ext uri="{FF2B5EF4-FFF2-40B4-BE49-F238E27FC236}">
                <a16:creationId xmlns:a16="http://schemas.microsoft.com/office/drawing/2014/main" id="{514CBB44-ABA7-855F-899E-326D6E5CDD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78082"/>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 name="ZoneTexte 3">
            <a:extLst>
              <a:ext uri="{FF2B5EF4-FFF2-40B4-BE49-F238E27FC236}">
                <a16:creationId xmlns:a16="http://schemas.microsoft.com/office/drawing/2014/main" id="{E998E46F-9056-593C-27E2-891EED04A56C}"/>
              </a:ext>
            </a:extLst>
          </p:cNvPr>
          <p:cNvSpPr txBox="1"/>
          <p:nvPr/>
        </p:nvSpPr>
        <p:spPr>
          <a:xfrm>
            <a:off x="114300" y="3429000"/>
            <a:ext cx="5981699" cy="11079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6600" dirty="0"/>
              <a:t>8d 1u . . . 7d 11u</a:t>
            </a:r>
          </a:p>
        </p:txBody>
      </p:sp>
      <p:sp>
        <p:nvSpPr>
          <p:cNvPr id="5" name="ZoneTexte 4">
            <a:extLst>
              <a:ext uri="{FF2B5EF4-FFF2-40B4-BE49-F238E27FC236}">
                <a16:creationId xmlns:a16="http://schemas.microsoft.com/office/drawing/2014/main" id="{042894EF-4A02-6DAF-B628-613F15B0634E}"/>
              </a:ext>
            </a:extLst>
          </p:cNvPr>
          <p:cNvSpPr txBox="1"/>
          <p:nvPr/>
        </p:nvSpPr>
        <p:spPr>
          <a:xfrm>
            <a:off x="6506743" y="1218115"/>
            <a:ext cx="5473974" cy="1200329"/>
          </a:xfrm>
          <a:prstGeom prst="rect">
            <a:avLst/>
          </a:prstGeom>
          <a:noFill/>
        </p:spPr>
        <p:txBody>
          <a:bodyPr wrap="square">
            <a:spAutoFit/>
          </a:bodyPr>
          <a:lstStyle/>
          <a:p>
            <a:r>
              <a:rPr lang="fr-FR" sz="3600" dirty="0">
                <a:solidFill>
                  <a:prstClr val="black"/>
                </a:solidFill>
              </a:rPr>
              <a:t>Ecris la fraction correspond à la partie coloriée.</a:t>
            </a:r>
            <a:endParaRPr lang="fr-FR" sz="3600" dirty="0"/>
          </a:p>
        </p:txBody>
      </p:sp>
      <p:pic>
        <p:nvPicPr>
          <p:cNvPr id="8" name="Image 7">
            <a:extLst>
              <a:ext uri="{FF2B5EF4-FFF2-40B4-BE49-F238E27FC236}">
                <a16:creationId xmlns:a16="http://schemas.microsoft.com/office/drawing/2014/main" id="{98FA78F8-9E90-F893-F95C-D6E1BBA6020C}"/>
              </a:ext>
            </a:extLst>
          </p:cNvPr>
          <p:cNvPicPr>
            <a:picLocks noChangeAspect="1"/>
          </p:cNvPicPr>
          <p:nvPr/>
        </p:nvPicPr>
        <p:blipFill>
          <a:blip r:embed="rId4"/>
          <a:stretch>
            <a:fillRect/>
          </a:stretch>
        </p:blipFill>
        <p:spPr>
          <a:xfrm>
            <a:off x="7784068" y="3023305"/>
            <a:ext cx="2484335" cy="2370025"/>
          </a:xfrm>
          <a:prstGeom prst="rect">
            <a:avLst/>
          </a:prstGeom>
        </p:spPr>
      </p:pic>
      <p:sp>
        <p:nvSpPr>
          <p:cNvPr id="9" name="Rectangle 8">
            <a:extLst>
              <a:ext uri="{FF2B5EF4-FFF2-40B4-BE49-F238E27FC236}">
                <a16:creationId xmlns:a16="http://schemas.microsoft.com/office/drawing/2014/main" id="{E1F8F4F2-4DE3-22D3-EC7D-0D2CCA4B6D49}"/>
              </a:ext>
            </a:extLst>
          </p:cNvPr>
          <p:cNvSpPr/>
          <p:nvPr/>
        </p:nvSpPr>
        <p:spPr>
          <a:xfrm>
            <a:off x="7523018" y="2722418"/>
            <a:ext cx="831273" cy="83127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8857814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B604F-1959-A19C-76D9-18BC0FBC35FF}"/>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6A5E9E37-0167-A664-3296-5190F599B073}"/>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CEB2347A-CD49-5AA8-6689-679C270717C3}"/>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31E03315-B484-4366-8463-698104186FA7}"/>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E843151E-8B10-AC60-68E7-5E9D0F7DC313}"/>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B2B988D2-F917-D660-87DE-19B92A4AFCD8}"/>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5400" dirty="0"/>
              <a:t>Compare</a:t>
            </a:r>
          </a:p>
        </p:txBody>
      </p:sp>
      <p:pic>
        <p:nvPicPr>
          <p:cNvPr id="1027" name="Picture 3">
            <a:extLst>
              <a:ext uri="{FF2B5EF4-FFF2-40B4-BE49-F238E27FC236}">
                <a16:creationId xmlns:a16="http://schemas.microsoft.com/office/drawing/2014/main" id="{13F22A42-11D9-BB33-851B-C48C58C179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128997"/>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 name="ZoneTexte 3">
            <a:extLst>
              <a:ext uri="{FF2B5EF4-FFF2-40B4-BE49-F238E27FC236}">
                <a16:creationId xmlns:a16="http://schemas.microsoft.com/office/drawing/2014/main" id="{E998E46F-9056-593C-27E2-891EED04A56C}"/>
              </a:ext>
            </a:extLst>
          </p:cNvPr>
          <p:cNvSpPr txBox="1"/>
          <p:nvPr/>
        </p:nvSpPr>
        <p:spPr>
          <a:xfrm>
            <a:off x="592282" y="3429000"/>
            <a:ext cx="4873335" cy="11079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6600" dirty="0"/>
              <a:t>6d 14u . . . 77</a:t>
            </a:r>
          </a:p>
        </p:txBody>
      </p:sp>
      <p:sp>
        <p:nvSpPr>
          <p:cNvPr id="5" name="ZoneTexte 4">
            <a:extLst>
              <a:ext uri="{FF2B5EF4-FFF2-40B4-BE49-F238E27FC236}">
                <a16:creationId xmlns:a16="http://schemas.microsoft.com/office/drawing/2014/main" id="{C5EA23D3-A560-ABC4-E52E-E6DE953295F7}"/>
              </a:ext>
            </a:extLst>
          </p:cNvPr>
          <p:cNvSpPr txBox="1"/>
          <p:nvPr/>
        </p:nvSpPr>
        <p:spPr>
          <a:xfrm>
            <a:off x="6506743" y="1218115"/>
            <a:ext cx="5473974" cy="1200329"/>
          </a:xfrm>
          <a:prstGeom prst="rect">
            <a:avLst/>
          </a:prstGeom>
          <a:noFill/>
        </p:spPr>
        <p:txBody>
          <a:bodyPr wrap="square">
            <a:spAutoFit/>
          </a:bodyPr>
          <a:lstStyle/>
          <a:p>
            <a:r>
              <a:rPr lang="fr-FR" sz="3600" dirty="0">
                <a:solidFill>
                  <a:prstClr val="black"/>
                </a:solidFill>
              </a:rPr>
              <a:t>Ecris la fraction correspond à la partie coloriée.</a:t>
            </a:r>
            <a:endParaRPr lang="fr-FR" sz="3600" dirty="0"/>
          </a:p>
        </p:txBody>
      </p:sp>
      <p:pic>
        <p:nvPicPr>
          <p:cNvPr id="8" name="Image 7">
            <a:extLst>
              <a:ext uri="{FF2B5EF4-FFF2-40B4-BE49-F238E27FC236}">
                <a16:creationId xmlns:a16="http://schemas.microsoft.com/office/drawing/2014/main" id="{B6891612-E3E8-954F-9642-3F488E2BC46F}"/>
              </a:ext>
            </a:extLst>
          </p:cNvPr>
          <p:cNvPicPr>
            <a:picLocks noChangeAspect="1"/>
          </p:cNvPicPr>
          <p:nvPr/>
        </p:nvPicPr>
        <p:blipFill>
          <a:blip r:embed="rId4"/>
          <a:stretch>
            <a:fillRect/>
          </a:stretch>
        </p:blipFill>
        <p:spPr>
          <a:xfrm>
            <a:off x="6498386" y="3885560"/>
            <a:ext cx="5464013" cy="1051651"/>
          </a:xfrm>
          <a:prstGeom prst="rect">
            <a:avLst/>
          </a:prstGeom>
        </p:spPr>
      </p:pic>
    </p:spTree>
    <p:extLst>
      <p:ext uri="{BB962C8B-B14F-4D97-AF65-F5344CB8AC3E}">
        <p14:creationId xmlns:p14="http://schemas.microsoft.com/office/powerpoint/2010/main" val="1033924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BD7BC0-EFCD-E137-B0DA-83555C6E26B9}"/>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119CD99B-2555-5FF2-2FB6-DDE7952712FF}"/>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8F71FF3C-8C57-346A-C369-C2CC89B5409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FD5A5A4A-60D1-7D93-6B72-3F0663782C1B}"/>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1E7D79C0-191B-6AE9-F6D5-286FDFA32CE6}"/>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3F4DBE22-ADAF-B88F-DBED-4E5B508D3408}"/>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5400" dirty="0"/>
              <a:t>Compare</a:t>
            </a:r>
          </a:p>
        </p:txBody>
      </p:sp>
      <p:pic>
        <p:nvPicPr>
          <p:cNvPr id="1027" name="Picture 3">
            <a:extLst>
              <a:ext uri="{FF2B5EF4-FFF2-40B4-BE49-F238E27FC236}">
                <a16:creationId xmlns:a16="http://schemas.microsoft.com/office/drawing/2014/main" id="{082F9210-EC2B-BA6C-03A9-9DEF616C07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105207"/>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 name="ZoneTexte 3">
            <a:extLst>
              <a:ext uri="{FF2B5EF4-FFF2-40B4-BE49-F238E27FC236}">
                <a16:creationId xmlns:a16="http://schemas.microsoft.com/office/drawing/2014/main" id="{E998E46F-9056-593C-27E2-891EED04A56C}"/>
              </a:ext>
            </a:extLst>
          </p:cNvPr>
          <p:cNvSpPr txBox="1"/>
          <p:nvPr/>
        </p:nvSpPr>
        <p:spPr>
          <a:xfrm>
            <a:off x="148936" y="3511337"/>
            <a:ext cx="5597236" cy="11079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6600" dirty="0"/>
              <a:t>5 + 5 . . . 3 +7</a:t>
            </a:r>
          </a:p>
        </p:txBody>
      </p:sp>
      <p:sp>
        <p:nvSpPr>
          <p:cNvPr id="4" name="ZoneTexte 3">
            <a:extLst>
              <a:ext uri="{FF2B5EF4-FFF2-40B4-BE49-F238E27FC236}">
                <a16:creationId xmlns:a16="http://schemas.microsoft.com/office/drawing/2014/main" id="{4B9AB7EC-F0F7-AF0E-39F3-2438B0F57CC0}"/>
              </a:ext>
            </a:extLst>
          </p:cNvPr>
          <p:cNvSpPr txBox="1"/>
          <p:nvPr/>
        </p:nvSpPr>
        <p:spPr>
          <a:xfrm>
            <a:off x="6506743" y="1218115"/>
            <a:ext cx="5473974" cy="1754326"/>
          </a:xfrm>
          <a:prstGeom prst="rect">
            <a:avLst/>
          </a:prstGeom>
          <a:noFill/>
        </p:spPr>
        <p:txBody>
          <a:bodyPr wrap="square">
            <a:spAutoFit/>
          </a:bodyPr>
          <a:lstStyle/>
          <a:p>
            <a:r>
              <a:rPr lang="fr-FR" sz="3600" dirty="0"/>
              <a:t>Sur quelle figure la partie coloriée correspond à </a:t>
            </a:r>
            <a:r>
              <a:rPr lang="fr-FR" sz="3600" b="1" dirty="0"/>
              <a:t>plus</a:t>
            </a:r>
            <a:r>
              <a:rPr lang="fr-FR" sz="3600" dirty="0"/>
              <a:t> d’un demi ? </a:t>
            </a:r>
          </a:p>
        </p:txBody>
      </p:sp>
      <p:pic>
        <p:nvPicPr>
          <p:cNvPr id="12" name="Image 11">
            <a:extLst>
              <a:ext uri="{FF2B5EF4-FFF2-40B4-BE49-F238E27FC236}">
                <a16:creationId xmlns:a16="http://schemas.microsoft.com/office/drawing/2014/main" id="{929D5B1B-ECD3-B197-F59C-92C5533B7CAB}"/>
              </a:ext>
            </a:extLst>
          </p:cNvPr>
          <p:cNvPicPr>
            <a:picLocks noChangeAspect="1"/>
          </p:cNvPicPr>
          <p:nvPr/>
        </p:nvPicPr>
        <p:blipFill>
          <a:blip r:embed="rId4"/>
          <a:stretch>
            <a:fillRect/>
          </a:stretch>
        </p:blipFill>
        <p:spPr>
          <a:xfrm>
            <a:off x="6342138" y="3645762"/>
            <a:ext cx="5639126" cy="1134056"/>
          </a:xfrm>
          <a:prstGeom prst="rect">
            <a:avLst/>
          </a:prstGeom>
        </p:spPr>
      </p:pic>
    </p:spTree>
    <p:extLst>
      <p:ext uri="{BB962C8B-B14F-4D97-AF65-F5344CB8AC3E}">
        <p14:creationId xmlns:p14="http://schemas.microsoft.com/office/powerpoint/2010/main" val="4066565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BFFC7-1D12-000B-E26F-25EF18067C2E}"/>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233AA2AA-B946-4E87-300A-69AFB63C6E35}"/>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619BE229-B988-EDD7-A959-09423F552A1A}"/>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F39030B2-474E-50D7-93B3-44AF67912AC9}"/>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35849F36-42EA-A125-08B4-4547E0BD4AA6}"/>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5E595665-66E6-0988-6E63-F001A58BE69B}"/>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5400" dirty="0"/>
              <a:t>Compare</a:t>
            </a:r>
          </a:p>
        </p:txBody>
      </p:sp>
      <p:pic>
        <p:nvPicPr>
          <p:cNvPr id="1027" name="Picture 3">
            <a:extLst>
              <a:ext uri="{FF2B5EF4-FFF2-40B4-BE49-F238E27FC236}">
                <a16:creationId xmlns:a16="http://schemas.microsoft.com/office/drawing/2014/main" id="{D85633D3-6799-342B-16F8-8CBB524295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105207"/>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 name="ZoneTexte 3">
            <a:extLst>
              <a:ext uri="{FF2B5EF4-FFF2-40B4-BE49-F238E27FC236}">
                <a16:creationId xmlns:a16="http://schemas.microsoft.com/office/drawing/2014/main" id="{E998E46F-9056-593C-27E2-891EED04A56C}"/>
              </a:ext>
            </a:extLst>
          </p:cNvPr>
          <p:cNvSpPr txBox="1"/>
          <p:nvPr/>
        </p:nvSpPr>
        <p:spPr>
          <a:xfrm>
            <a:off x="-419101" y="3439351"/>
            <a:ext cx="7093528" cy="11079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6600" dirty="0"/>
              <a:t>7 + 8 . . . 5 + 9</a:t>
            </a:r>
          </a:p>
        </p:txBody>
      </p:sp>
      <p:sp>
        <p:nvSpPr>
          <p:cNvPr id="6" name="ZoneTexte 5">
            <a:extLst>
              <a:ext uri="{FF2B5EF4-FFF2-40B4-BE49-F238E27FC236}">
                <a16:creationId xmlns:a16="http://schemas.microsoft.com/office/drawing/2014/main" id="{60C2B6C4-2DE3-E88C-3A49-50D9097C9318}"/>
              </a:ext>
            </a:extLst>
          </p:cNvPr>
          <p:cNvSpPr txBox="1"/>
          <p:nvPr/>
        </p:nvSpPr>
        <p:spPr>
          <a:xfrm>
            <a:off x="6506743" y="1218115"/>
            <a:ext cx="5473974" cy="1754326"/>
          </a:xfrm>
          <a:prstGeom prst="rect">
            <a:avLst/>
          </a:prstGeom>
          <a:noFill/>
        </p:spPr>
        <p:txBody>
          <a:bodyPr wrap="square">
            <a:spAutoFit/>
          </a:bodyPr>
          <a:lstStyle/>
          <a:p>
            <a:r>
              <a:rPr lang="fr-FR" sz="3600" dirty="0"/>
              <a:t>Sur quelle figure la partie coloriée correspond à </a:t>
            </a:r>
            <a:r>
              <a:rPr lang="fr-FR" sz="3600" b="1" dirty="0"/>
              <a:t>moins</a:t>
            </a:r>
            <a:r>
              <a:rPr lang="fr-FR" sz="3600" dirty="0"/>
              <a:t> d’un demi ? </a:t>
            </a:r>
          </a:p>
        </p:txBody>
      </p:sp>
      <p:pic>
        <p:nvPicPr>
          <p:cNvPr id="8" name="Image 7">
            <a:extLst>
              <a:ext uri="{FF2B5EF4-FFF2-40B4-BE49-F238E27FC236}">
                <a16:creationId xmlns:a16="http://schemas.microsoft.com/office/drawing/2014/main" id="{E4B4D659-30D7-333A-7B14-65EEA3468B6D}"/>
              </a:ext>
            </a:extLst>
          </p:cNvPr>
          <p:cNvPicPr>
            <a:picLocks noChangeAspect="1"/>
          </p:cNvPicPr>
          <p:nvPr/>
        </p:nvPicPr>
        <p:blipFill>
          <a:blip r:embed="rId4"/>
          <a:stretch>
            <a:fillRect/>
          </a:stretch>
        </p:blipFill>
        <p:spPr>
          <a:xfrm>
            <a:off x="6535680" y="3645763"/>
            <a:ext cx="5445038" cy="1030292"/>
          </a:xfrm>
          <a:prstGeom prst="rect">
            <a:avLst/>
          </a:prstGeom>
        </p:spPr>
      </p:pic>
      <p:sp>
        <p:nvSpPr>
          <p:cNvPr id="9" name="Rectangle 8">
            <a:extLst>
              <a:ext uri="{FF2B5EF4-FFF2-40B4-BE49-F238E27FC236}">
                <a16:creationId xmlns:a16="http://schemas.microsoft.com/office/drawing/2014/main" id="{FDB2C2EB-AC7E-E942-9028-EA5666F21EA7}"/>
              </a:ext>
            </a:extLst>
          </p:cNvPr>
          <p:cNvSpPr/>
          <p:nvPr/>
        </p:nvSpPr>
        <p:spPr>
          <a:xfrm>
            <a:off x="6411191" y="4447309"/>
            <a:ext cx="532751" cy="30645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13722783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17049</TotalTime>
  <Words>797</Words>
  <Application>Microsoft Office PowerPoint</Application>
  <PresentationFormat>Grand écran</PresentationFormat>
  <Paragraphs>133</Paragraphs>
  <Slides>22</Slides>
  <Notes>18</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22</vt:i4>
      </vt:variant>
    </vt:vector>
  </HeadingPairs>
  <TitlesOfParts>
    <vt:vector size="28" baseType="lpstr">
      <vt:lpstr>Arial</vt:lpstr>
      <vt:lpstr>Calibri</vt:lpstr>
      <vt:lpstr>Calibri Light</vt:lpstr>
      <vt:lpstr>KG Turning Tables</vt:lpstr>
      <vt:lpstr>Wingdings</vt:lpstr>
      <vt:lpstr>Thème Office</vt:lpstr>
      <vt:lpstr>PERIODE 4  séance 87</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414</cp:revision>
  <dcterms:created xsi:type="dcterms:W3CDTF">2018-07-28T07:30:27Z</dcterms:created>
  <dcterms:modified xsi:type="dcterms:W3CDTF">2026-04-12T16:02:32Z</dcterms:modified>
</cp:coreProperties>
</file>